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9" r:id="rId4"/>
    <p:sldId id="263" r:id="rId5"/>
    <p:sldId id="261" r:id="rId6"/>
    <p:sldId id="264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h1POgDdyL3MgSgCAGRjrG3uyIu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7D568A-661E-4F29-818A-61C7EA345675}" type="doc">
      <dgm:prSet loTypeId="urn:microsoft.com/office/officeart/2005/8/layout/cycle2" loCatId="cycle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E805C2F4-A14F-4AFD-95DC-00F046E59C6C}">
      <dgm:prSet phldrT="[Texte]" custT="1"/>
      <dgm:spPr/>
      <dgm:t>
        <a:bodyPr/>
        <a:lstStyle/>
        <a:p>
          <a:r>
            <a:rPr lang="fr-FR" sz="1200" dirty="0">
              <a:solidFill>
                <a:srgbClr val="FF0000"/>
              </a:solidFill>
            </a:rPr>
            <a:t>CAPS, </a:t>
          </a:r>
          <a:r>
            <a:rPr lang="fr-FR" sz="1100" dirty="0"/>
            <a:t>sélectionne l’équipe de Maîtrise d’Œuvre en conception-réalisation</a:t>
          </a:r>
        </a:p>
      </dgm:t>
    </dgm:pt>
    <dgm:pt modelId="{C12FB2E5-4A37-470B-BF50-770119AFCF67}" type="parTrans" cxnId="{EDB033F7-1FCD-475E-B595-8F34C32792D3}">
      <dgm:prSet/>
      <dgm:spPr/>
      <dgm:t>
        <a:bodyPr/>
        <a:lstStyle/>
        <a:p>
          <a:endParaRPr lang="fr-FR"/>
        </a:p>
      </dgm:t>
    </dgm:pt>
    <dgm:pt modelId="{D8FE2A55-19D3-477F-849A-AB99B15E8CE6}" type="sibTrans" cxnId="{EDB033F7-1FCD-475E-B595-8F34C32792D3}">
      <dgm:prSet/>
      <dgm:spPr/>
      <dgm:t>
        <a:bodyPr/>
        <a:lstStyle/>
        <a:p>
          <a:endParaRPr lang="fr-FR"/>
        </a:p>
      </dgm:t>
    </dgm:pt>
    <dgm:pt modelId="{7E78F65A-EC74-4719-9309-9685C3E95AC9}">
      <dgm:prSet phldrT="[Texte]" custT="1"/>
      <dgm:spPr/>
      <dgm:t>
        <a:bodyPr/>
        <a:lstStyle/>
        <a:p>
          <a:r>
            <a:rPr lang="fr-FR" sz="1200" dirty="0">
              <a:solidFill>
                <a:srgbClr val="FF0000"/>
              </a:solidFill>
            </a:rPr>
            <a:t>Plaine Commune</a:t>
          </a:r>
          <a:r>
            <a:rPr lang="fr-FR" sz="1300" dirty="0">
              <a:solidFill>
                <a:srgbClr val="FF0000"/>
              </a:solidFill>
            </a:rPr>
            <a:t>, </a:t>
          </a:r>
          <a:r>
            <a:rPr lang="fr-FR" sz="1100" dirty="0"/>
            <a:t>porte le projet via l’OFS </a:t>
          </a:r>
          <a:r>
            <a:rPr lang="fr-FR" sz="1200" dirty="0"/>
            <a:t>territorial </a:t>
          </a:r>
          <a:endParaRPr lang="fr-FR" sz="1300" dirty="0"/>
        </a:p>
      </dgm:t>
    </dgm:pt>
    <dgm:pt modelId="{BE3B8C79-FD71-4924-AF49-B4D555473067}" type="parTrans" cxnId="{BF392361-E833-4815-924A-FA4C19813A93}">
      <dgm:prSet/>
      <dgm:spPr/>
      <dgm:t>
        <a:bodyPr/>
        <a:lstStyle/>
        <a:p>
          <a:endParaRPr lang="fr-FR"/>
        </a:p>
      </dgm:t>
    </dgm:pt>
    <dgm:pt modelId="{F134CCAF-6A5B-4FD9-9472-ED04D3347485}" type="sibTrans" cxnId="{BF392361-E833-4815-924A-FA4C19813A93}">
      <dgm:prSet/>
      <dgm:spPr/>
      <dgm:t>
        <a:bodyPr/>
        <a:lstStyle/>
        <a:p>
          <a:endParaRPr lang="fr-FR"/>
        </a:p>
      </dgm:t>
    </dgm:pt>
    <dgm:pt modelId="{C34DDCA1-527F-4E4C-B96A-737827E27B59}">
      <dgm:prSet phldrT="[Texte]" custT="1"/>
      <dgm:spPr/>
      <dgm:t>
        <a:bodyPr/>
        <a:lstStyle/>
        <a:p>
          <a:r>
            <a:rPr lang="fr-FR" sz="1200" dirty="0">
              <a:solidFill>
                <a:srgbClr val="FF0000"/>
              </a:solidFill>
            </a:rPr>
            <a:t>CAHP IDF, </a:t>
          </a:r>
          <a:r>
            <a:rPr lang="fr-FR" sz="1100" dirty="0"/>
            <a:t>coordonne le groupe d’habitants en participatif </a:t>
          </a:r>
          <a:endParaRPr lang="fr-FR" sz="1300" dirty="0"/>
        </a:p>
      </dgm:t>
    </dgm:pt>
    <dgm:pt modelId="{515A4A0A-0FC7-409F-9516-09635D6733E1}" type="parTrans" cxnId="{84524727-8C24-45E5-A8F8-BD3B3181EFA3}">
      <dgm:prSet/>
      <dgm:spPr/>
      <dgm:t>
        <a:bodyPr/>
        <a:lstStyle/>
        <a:p>
          <a:endParaRPr lang="fr-FR"/>
        </a:p>
      </dgm:t>
    </dgm:pt>
    <dgm:pt modelId="{518A130F-A455-47EA-BAE1-1875A957FC4F}" type="sibTrans" cxnId="{84524727-8C24-45E5-A8F8-BD3B3181EFA3}">
      <dgm:prSet/>
      <dgm:spPr/>
      <dgm:t>
        <a:bodyPr/>
        <a:lstStyle/>
        <a:p>
          <a:endParaRPr lang="fr-FR"/>
        </a:p>
      </dgm:t>
    </dgm:pt>
    <dgm:pt modelId="{3F327672-EB9B-4739-A9FC-C22FE3F72010}">
      <dgm:prSet phldrT="[Texte]" custT="1"/>
      <dgm:spPr/>
      <dgm:t>
        <a:bodyPr/>
        <a:lstStyle/>
        <a:p>
          <a:r>
            <a:rPr lang="fr-FR" sz="1200" kern="1200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ENSCI</a:t>
          </a:r>
          <a:br>
            <a:rPr lang="fr-FR" sz="1200" kern="1200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</a:br>
          <a:r>
            <a:rPr lang="fr-FR" sz="1200" kern="1200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les ateliers </a:t>
          </a:r>
          <a:r>
            <a:rPr lang="fr-FR" sz="1100" kern="1200" dirty="0">
              <a:solidFill>
                <a:srgbClr val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rPr>
            <a:t>Expérimentation repenser les usages du logement avec les futurs habitants</a:t>
          </a:r>
          <a:endParaRPr lang="fr-FR" sz="1100" kern="1200" dirty="0">
            <a:solidFill>
              <a:srgbClr val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72B4F7C9-A12B-403B-A13E-5D38488126C1}" type="parTrans" cxnId="{11F1A276-8C7A-4BD9-A27C-8FFDE95E2DE7}">
      <dgm:prSet/>
      <dgm:spPr/>
      <dgm:t>
        <a:bodyPr/>
        <a:lstStyle/>
        <a:p>
          <a:endParaRPr lang="fr-FR"/>
        </a:p>
      </dgm:t>
    </dgm:pt>
    <dgm:pt modelId="{1C7A36BC-1927-4993-9121-36B7CBF6A75F}" type="sibTrans" cxnId="{11F1A276-8C7A-4BD9-A27C-8FFDE95E2DE7}">
      <dgm:prSet/>
      <dgm:spPr/>
      <dgm:t>
        <a:bodyPr/>
        <a:lstStyle/>
        <a:p>
          <a:endParaRPr lang="fr-FR"/>
        </a:p>
      </dgm:t>
    </dgm:pt>
    <dgm:pt modelId="{4F807CEA-088F-434A-AF72-D98BE59AE233}">
      <dgm:prSet phldrT="[Texte]" custT="1"/>
      <dgm:spPr/>
      <dgm:t>
        <a:bodyPr/>
        <a:lstStyle/>
        <a:p>
          <a:r>
            <a:rPr lang="fr-FR" sz="1200" kern="1200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Institut d’urbanisme</a:t>
          </a:r>
          <a:br>
            <a:rPr lang="fr-FR" sz="1200" kern="1200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</a:br>
          <a:r>
            <a:rPr lang="fr-FR" sz="1200" kern="1200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de paris</a:t>
          </a:r>
        </a:p>
        <a:p>
          <a:r>
            <a:rPr lang="fr-FR" sz="1100" kern="1200" dirty="0">
              <a:solidFill>
                <a:srgbClr val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Expérimentation </a:t>
          </a:r>
          <a:r>
            <a:rPr lang="fr-FR" sz="1100" kern="1200" dirty="0">
              <a:solidFill>
                <a:srgbClr val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rPr>
            <a:t>repenser les liens entre l'habitat participatif et son quartier</a:t>
          </a:r>
          <a:endParaRPr lang="fr-FR" sz="1100" kern="1200" dirty="0">
            <a:solidFill>
              <a:srgbClr val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BE14FB44-14DF-41A1-885E-EFCEDF981827}" type="parTrans" cxnId="{20BFBB0E-9225-4C15-8B30-E85BDFEF901C}">
      <dgm:prSet/>
      <dgm:spPr/>
      <dgm:t>
        <a:bodyPr/>
        <a:lstStyle/>
        <a:p>
          <a:endParaRPr lang="fr-FR"/>
        </a:p>
      </dgm:t>
    </dgm:pt>
    <dgm:pt modelId="{9C2283A3-11A6-4449-86C2-20746AF9D3FE}" type="sibTrans" cxnId="{20BFBB0E-9225-4C15-8B30-E85BDFEF901C}">
      <dgm:prSet/>
      <dgm:spPr/>
      <dgm:t>
        <a:bodyPr/>
        <a:lstStyle/>
        <a:p>
          <a:endParaRPr lang="fr-FR"/>
        </a:p>
      </dgm:t>
    </dgm:pt>
    <dgm:pt modelId="{15041B61-20A7-4563-B8AF-5EE36E447F58}" type="pres">
      <dgm:prSet presAssocID="{4A7D568A-661E-4F29-818A-61C7EA345675}" presName="cycle" presStyleCnt="0">
        <dgm:presLayoutVars>
          <dgm:dir/>
          <dgm:resizeHandles val="exact"/>
        </dgm:presLayoutVars>
      </dgm:prSet>
      <dgm:spPr/>
    </dgm:pt>
    <dgm:pt modelId="{7BC898E0-F21A-4DDB-A6C2-A25D72E94C95}" type="pres">
      <dgm:prSet presAssocID="{E805C2F4-A14F-4AFD-95DC-00F046E59C6C}" presName="node" presStyleLbl="node1" presStyleIdx="0" presStyleCnt="5" custRadScaleRad="125143" custRadScaleInc="8">
        <dgm:presLayoutVars>
          <dgm:bulletEnabled val="1"/>
        </dgm:presLayoutVars>
      </dgm:prSet>
      <dgm:spPr/>
    </dgm:pt>
    <dgm:pt modelId="{837B71E9-4866-494A-8B53-429544608CEF}" type="pres">
      <dgm:prSet presAssocID="{D8FE2A55-19D3-477F-849A-AB99B15E8CE6}" presName="sibTrans" presStyleLbl="sibTrans2D1" presStyleIdx="0" presStyleCnt="5"/>
      <dgm:spPr/>
    </dgm:pt>
    <dgm:pt modelId="{06FE57CF-8768-4682-BB1D-FA0BAC13B974}" type="pres">
      <dgm:prSet presAssocID="{D8FE2A55-19D3-477F-849A-AB99B15E8CE6}" presName="connectorText" presStyleLbl="sibTrans2D1" presStyleIdx="0" presStyleCnt="5"/>
      <dgm:spPr/>
    </dgm:pt>
    <dgm:pt modelId="{72DF40BB-78DB-4EAC-A51B-2A7ECD0F5D38}" type="pres">
      <dgm:prSet presAssocID="{7E78F65A-EC74-4719-9309-9685C3E95AC9}" presName="node" presStyleLbl="node1" presStyleIdx="1" presStyleCnt="5">
        <dgm:presLayoutVars>
          <dgm:bulletEnabled val="1"/>
        </dgm:presLayoutVars>
      </dgm:prSet>
      <dgm:spPr/>
    </dgm:pt>
    <dgm:pt modelId="{4BA7534F-9CC1-4173-9654-F6842F95BD88}" type="pres">
      <dgm:prSet presAssocID="{F134CCAF-6A5B-4FD9-9472-ED04D3347485}" presName="sibTrans" presStyleLbl="sibTrans2D1" presStyleIdx="1" presStyleCnt="5"/>
      <dgm:spPr/>
    </dgm:pt>
    <dgm:pt modelId="{C7536081-793E-4F0C-895A-876CFD654074}" type="pres">
      <dgm:prSet presAssocID="{F134CCAF-6A5B-4FD9-9472-ED04D3347485}" presName="connectorText" presStyleLbl="sibTrans2D1" presStyleIdx="1" presStyleCnt="5"/>
      <dgm:spPr/>
    </dgm:pt>
    <dgm:pt modelId="{3532DC9C-EE93-41EE-A427-EE549258C743}" type="pres">
      <dgm:prSet presAssocID="{C34DDCA1-527F-4E4C-B96A-737827E27B59}" presName="node" presStyleLbl="node1" presStyleIdx="2" presStyleCnt="5">
        <dgm:presLayoutVars>
          <dgm:bulletEnabled val="1"/>
        </dgm:presLayoutVars>
      </dgm:prSet>
      <dgm:spPr/>
    </dgm:pt>
    <dgm:pt modelId="{79B9DE7C-FBBF-4DC2-8E56-C299BB89E925}" type="pres">
      <dgm:prSet presAssocID="{518A130F-A455-47EA-BAE1-1875A957FC4F}" presName="sibTrans" presStyleLbl="sibTrans2D1" presStyleIdx="2" presStyleCnt="5"/>
      <dgm:spPr/>
    </dgm:pt>
    <dgm:pt modelId="{1D13332C-3BC0-4F6B-944E-F03A074D985D}" type="pres">
      <dgm:prSet presAssocID="{518A130F-A455-47EA-BAE1-1875A957FC4F}" presName="connectorText" presStyleLbl="sibTrans2D1" presStyleIdx="2" presStyleCnt="5"/>
      <dgm:spPr/>
    </dgm:pt>
    <dgm:pt modelId="{A5B4A026-B246-4C00-819A-BF6224A41199}" type="pres">
      <dgm:prSet presAssocID="{3F327672-EB9B-4739-A9FC-C22FE3F72010}" presName="node" presStyleLbl="node1" presStyleIdx="3" presStyleCnt="5">
        <dgm:presLayoutVars>
          <dgm:bulletEnabled val="1"/>
        </dgm:presLayoutVars>
      </dgm:prSet>
      <dgm:spPr/>
    </dgm:pt>
    <dgm:pt modelId="{393ACBA4-7BFB-4279-863E-07B7014D7044}" type="pres">
      <dgm:prSet presAssocID="{1C7A36BC-1927-4993-9121-36B7CBF6A75F}" presName="sibTrans" presStyleLbl="sibTrans2D1" presStyleIdx="3" presStyleCnt="5"/>
      <dgm:spPr/>
    </dgm:pt>
    <dgm:pt modelId="{459FE1E5-F4B7-45FD-9527-B18816B88E63}" type="pres">
      <dgm:prSet presAssocID="{1C7A36BC-1927-4993-9121-36B7CBF6A75F}" presName="connectorText" presStyleLbl="sibTrans2D1" presStyleIdx="3" presStyleCnt="5"/>
      <dgm:spPr/>
    </dgm:pt>
    <dgm:pt modelId="{3B1B9F1E-DA2F-4B70-B3D9-6F48C0E9EF93}" type="pres">
      <dgm:prSet presAssocID="{4F807CEA-088F-434A-AF72-D98BE59AE233}" presName="node" presStyleLbl="node1" presStyleIdx="4" presStyleCnt="5">
        <dgm:presLayoutVars>
          <dgm:bulletEnabled val="1"/>
        </dgm:presLayoutVars>
      </dgm:prSet>
      <dgm:spPr/>
    </dgm:pt>
    <dgm:pt modelId="{9963E556-283D-4110-AB36-3D02C4033F73}" type="pres">
      <dgm:prSet presAssocID="{9C2283A3-11A6-4449-86C2-20746AF9D3FE}" presName="sibTrans" presStyleLbl="sibTrans2D1" presStyleIdx="4" presStyleCnt="5"/>
      <dgm:spPr/>
    </dgm:pt>
    <dgm:pt modelId="{797CECA0-D16D-451F-8F88-FE3B224B0DDA}" type="pres">
      <dgm:prSet presAssocID="{9C2283A3-11A6-4449-86C2-20746AF9D3FE}" presName="connectorText" presStyleLbl="sibTrans2D1" presStyleIdx="4" presStyleCnt="5"/>
      <dgm:spPr/>
    </dgm:pt>
  </dgm:ptLst>
  <dgm:cxnLst>
    <dgm:cxn modelId="{44811303-4BF0-4729-A81F-53EBE3B5DDD9}" type="presOf" srcId="{518A130F-A455-47EA-BAE1-1875A957FC4F}" destId="{79B9DE7C-FBBF-4DC2-8E56-C299BB89E925}" srcOrd="0" destOrd="0" presId="urn:microsoft.com/office/officeart/2005/8/layout/cycle2"/>
    <dgm:cxn modelId="{20BFBB0E-9225-4C15-8B30-E85BDFEF901C}" srcId="{4A7D568A-661E-4F29-818A-61C7EA345675}" destId="{4F807CEA-088F-434A-AF72-D98BE59AE233}" srcOrd="4" destOrd="0" parTransId="{BE14FB44-14DF-41A1-885E-EFCEDF981827}" sibTransId="{9C2283A3-11A6-4449-86C2-20746AF9D3FE}"/>
    <dgm:cxn modelId="{8CA95F11-CB63-45D7-9512-5246C6E2E07E}" type="presOf" srcId="{1C7A36BC-1927-4993-9121-36B7CBF6A75F}" destId="{459FE1E5-F4B7-45FD-9527-B18816B88E63}" srcOrd="1" destOrd="0" presId="urn:microsoft.com/office/officeart/2005/8/layout/cycle2"/>
    <dgm:cxn modelId="{84524727-8C24-45E5-A8F8-BD3B3181EFA3}" srcId="{4A7D568A-661E-4F29-818A-61C7EA345675}" destId="{C34DDCA1-527F-4E4C-B96A-737827E27B59}" srcOrd="2" destOrd="0" parTransId="{515A4A0A-0FC7-409F-9516-09635D6733E1}" sibTransId="{518A130F-A455-47EA-BAE1-1875A957FC4F}"/>
    <dgm:cxn modelId="{FC786828-0B64-4898-9EDA-281190CB08E7}" type="presOf" srcId="{1C7A36BC-1927-4993-9121-36B7CBF6A75F}" destId="{393ACBA4-7BFB-4279-863E-07B7014D7044}" srcOrd="0" destOrd="0" presId="urn:microsoft.com/office/officeart/2005/8/layout/cycle2"/>
    <dgm:cxn modelId="{BF392361-E833-4815-924A-FA4C19813A93}" srcId="{4A7D568A-661E-4F29-818A-61C7EA345675}" destId="{7E78F65A-EC74-4719-9309-9685C3E95AC9}" srcOrd="1" destOrd="0" parTransId="{BE3B8C79-FD71-4924-AF49-B4D555473067}" sibTransId="{F134CCAF-6A5B-4FD9-9472-ED04D3347485}"/>
    <dgm:cxn modelId="{B58F4941-02DD-481D-B3C6-1C840CFB3006}" type="presOf" srcId="{9C2283A3-11A6-4449-86C2-20746AF9D3FE}" destId="{9963E556-283D-4110-AB36-3D02C4033F73}" srcOrd="0" destOrd="0" presId="urn:microsoft.com/office/officeart/2005/8/layout/cycle2"/>
    <dgm:cxn modelId="{68F78848-A7F0-484A-B1B5-2B7A8629DB32}" type="presOf" srcId="{7E78F65A-EC74-4719-9309-9685C3E95AC9}" destId="{72DF40BB-78DB-4EAC-A51B-2A7ECD0F5D38}" srcOrd="0" destOrd="0" presId="urn:microsoft.com/office/officeart/2005/8/layout/cycle2"/>
    <dgm:cxn modelId="{11F1A276-8C7A-4BD9-A27C-8FFDE95E2DE7}" srcId="{4A7D568A-661E-4F29-818A-61C7EA345675}" destId="{3F327672-EB9B-4739-A9FC-C22FE3F72010}" srcOrd="3" destOrd="0" parTransId="{72B4F7C9-A12B-403B-A13E-5D38488126C1}" sibTransId="{1C7A36BC-1927-4993-9121-36B7CBF6A75F}"/>
    <dgm:cxn modelId="{54ABA677-3E15-4F36-88C5-DA0B89BFB4B2}" type="presOf" srcId="{4A7D568A-661E-4F29-818A-61C7EA345675}" destId="{15041B61-20A7-4563-B8AF-5EE36E447F58}" srcOrd="0" destOrd="0" presId="urn:microsoft.com/office/officeart/2005/8/layout/cycle2"/>
    <dgm:cxn modelId="{8CE4AF8F-72F2-47AC-93E1-A5E9E958C24E}" type="presOf" srcId="{D8FE2A55-19D3-477F-849A-AB99B15E8CE6}" destId="{06FE57CF-8768-4682-BB1D-FA0BAC13B974}" srcOrd="1" destOrd="0" presId="urn:microsoft.com/office/officeart/2005/8/layout/cycle2"/>
    <dgm:cxn modelId="{B5DA8597-E9C7-4B13-A505-C6339F764BF9}" type="presOf" srcId="{9C2283A3-11A6-4449-86C2-20746AF9D3FE}" destId="{797CECA0-D16D-451F-8F88-FE3B224B0DDA}" srcOrd="1" destOrd="0" presId="urn:microsoft.com/office/officeart/2005/8/layout/cycle2"/>
    <dgm:cxn modelId="{2C81FE9E-768C-4E1F-8652-0B400E5990AE}" type="presOf" srcId="{D8FE2A55-19D3-477F-849A-AB99B15E8CE6}" destId="{837B71E9-4866-494A-8B53-429544608CEF}" srcOrd="0" destOrd="0" presId="urn:microsoft.com/office/officeart/2005/8/layout/cycle2"/>
    <dgm:cxn modelId="{C9C67EAC-CEDE-4B92-9C71-4FBCBEF07778}" type="presOf" srcId="{F134CCAF-6A5B-4FD9-9472-ED04D3347485}" destId="{4BA7534F-9CC1-4173-9654-F6842F95BD88}" srcOrd="0" destOrd="0" presId="urn:microsoft.com/office/officeart/2005/8/layout/cycle2"/>
    <dgm:cxn modelId="{C89F98AF-E4BB-42DC-9CC2-D9B71918785A}" type="presOf" srcId="{E805C2F4-A14F-4AFD-95DC-00F046E59C6C}" destId="{7BC898E0-F21A-4DDB-A6C2-A25D72E94C95}" srcOrd="0" destOrd="0" presId="urn:microsoft.com/office/officeart/2005/8/layout/cycle2"/>
    <dgm:cxn modelId="{D60B24B3-0EC4-4CD9-AAAE-3758E7EAF58D}" type="presOf" srcId="{F134CCAF-6A5B-4FD9-9472-ED04D3347485}" destId="{C7536081-793E-4F0C-895A-876CFD654074}" srcOrd="1" destOrd="0" presId="urn:microsoft.com/office/officeart/2005/8/layout/cycle2"/>
    <dgm:cxn modelId="{07C665C0-B671-47D1-B6DC-A071F0F2A9B0}" type="presOf" srcId="{4F807CEA-088F-434A-AF72-D98BE59AE233}" destId="{3B1B9F1E-DA2F-4B70-B3D9-6F48C0E9EF93}" srcOrd="0" destOrd="0" presId="urn:microsoft.com/office/officeart/2005/8/layout/cycle2"/>
    <dgm:cxn modelId="{80FDCBC2-10F7-442D-9962-070100DA5624}" type="presOf" srcId="{3F327672-EB9B-4739-A9FC-C22FE3F72010}" destId="{A5B4A026-B246-4C00-819A-BF6224A41199}" srcOrd="0" destOrd="0" presId="urn:microsoft.com/office/officeart/2005/8/layout/cycle2"/>
    <dgm:cxn modelId="{A3BBF1C4-A52B-4247-BA2E-204978733BC5}" type="presOf" srcId="{518A130F-A455-47EA-BAE1-1875A957FC4F}" destId="{1D13332C-3BC0-4F6B-944E-F03A074D985D}" srcOrd="1" destOrd="0" presId="urn:microsoft.com/office/officeart/2005/8/layout/cycle2"/>
    <dgm:cxn modelId="{809F53C6-12FE-4618-80E3-BEDB25A8A45B}" type="presOf" srcId="{C34DDCA1-527F-4E4C-B96A-737827E27B59}" destId="{3532DC9C-EE93-41EE-A427-EE549258C743}" srcOrd="0" destOrd="0" presId="urn:microsoft.com/office/officeart/2005/8/layout/cycle2"/>
    <dgm:cxn modelId="{EDB033F7-1FCD-475E-B595-8F34C32792D3}" srcId="{4A7D568A-661E-4F29-818A-61C7EA345675}" destId="{E805C2F4-A14F-4AFD-95DC-00F046E59C6C}" srcOrd="0" destOrd="0" parTransId="{C12FB2E5-4A37-470B-BF50-770119AFCF67}" sibTransId="{D8FE2A55-19D3-477F-849A-AB99B15E8CE6}"/>
    <dgm:cxn modelId="{B6FF436A-E7C9-480B-9054-1695F6B86427}" type="presParOf" srcId="{15041B61-20A7-4563-B8AF-5EE36E447F58}" destId="{7BC898E0-F21A-4DDB-A6C2-A25D72E94C95}" srcOrd="0" destOrd="0" presId="urn:microsoft.com/office/officeart/2005/8/layout/cycle2"/>
    <dgm:cxn modelId="{316B575A-9971-4A03-B4AF-641AABDDEB43}" type="presParOf" srcId="{15041B61-20A7-4563-B8AF-5EE36E447F58}" destId="{837B71E9-4866-494A-8B53-429544608CEF}" srcOrd="1" destOrd="0" presId="urn:microsoft.com/office/officeart/2005/8/layout/cycle2"/>
    <dgm:cxn modelId="{91A20E28-424B-4B4D-ABD3-82446E3FC549}" type="presParOf" srcId="{837B71E9-4866-494A-8B53-429544608CEF}" destId="{06FE57CF-8768-4682-BB1D-FA0BAC13B974}" srcOrd="0" destOrd="0" presId="urn:microsoft.com/office/officeart/2005/8/layout/cycle2"/>
    <dgm:cxn modelId="{DBF5873F-3CF3-45DB-9DB2-56060356D961}" type="presParOf" srcId="{15041B61-20A7-4563-B8AF-5EE36E447F58}" destId="{72DF40BB-78DB-4EAC-A51B-2A7ECD0F5D38}" srcOrd="2" destOrd="0" presId="urn:microsoft.com/office/officeart/2005/8/layout/cycle2"/>
    <dgm:cxn modelId="{A200B8DB-5B2A-4CB0-9456-A0E0A357A52F}" type="presParOf" srcId="{15041B61-20A7-4563-B8AF-5EE36E447F58}" destId="{4BA7534F-9CC1-4173-9654-F6842F95BD88}" srcOrd="3" destOrd="0" presId="urn:microsoft.com/office/officeart/2005/8/layout/cycle2"/>
    <dgm:cxn modelId="{9DC92B6C-67E4-43D4-989B-BFBBD12F39ED}" type="presParOf" srcId="{4BA7534F-9CC1-4173-9654-F6842F95BD88}" destId="{C7536081-793E-4F0C-895A-876CFD654074}" srcOrd="0" destOrd="0" presId="urn:microsoft.com/office/officeart/2005/8/layout/cycle2"/>
    <dgm:cxn modelId="{692BC301-9C3F-4AD2-8BEB-D570EB59C03A}" type="presParOf" srcId="{15041B61-20A7-4563-B8AF-5EE36E447F58}" destId="{3532DC9C-EE93-41EE-A427-EE549258C743}" srcOrd="4" destOrd="0" presId="urn:microsoft.com/office/officeart/2005/8/layout/cycle2"/>
    <dgm:cxn modelId="{44F0DE32-EC44-4816-950C-D0C008C27DA5}" type="presParOf" srcId="{15041B61-20A7-4563-B8AF-5EE36E447F58}" destId="{79B9DE7C-FBBF-4DC2-8E56-C299BB89E925}" srcOrd="5" destOrd="0" presId="urn:microsoft.com/office/officeart/2005/8/layout/cycle2"/>
    <dgm:cxn modelId="{721CDF7A-9A68-4A05-966D-AA3D83A53B64}" type="presParOf" srcId="{79B9DE7C-FBBF-4DC2-8E56-C299BB89E925}" destId="{1D13332C-3BC0-4F6B-944E-F03A074D985D}" srcOrd="0" destOrd="0" presId="urn:microsoft.com/office/officeart/2005/8/layout/cycle2"/>
    <dgm:cxn modelId="{A9B4A4B3-7826-480B-BC4B-68BEB64D6C46}" type="presParOf" srcId="{15041B61-20A7-4563-B8AF-5EE36E447F58}" destId="{A5B4A026-B246-4C00-819A-BF6224A41199}" srcOrd="6" destOrd="0" presId="urn:microsoft.com/office/officeart/2005/8/layout/cycle2"/>
    <dgm:cxn modelId="{51A64C6E-76B5-4B5E-9F6D-95EE7DE3E6E2}" type="presParOf" srcId="{15041B61-20A7-4563-B8AF-5EE36E447F58}" destId="{393ACBA4-7BFB-4279-863E-07B7014D7044}" srcOrd="7" destOrd="0" presId="urn:microsoft.com/office/officeart/2005/8/layout/cycle2"/>
    <dgm:cxn modelId="{EAE6EA05-8A53-4FFF-917A-DE69435CC871}" type="presParOf" srcId="{393ACBA4-7BFB-4279-863E-07B7014D7044}" destId="{459FE1E5-F4B7-45FD-9527-B18816B88E63}" srcOrd="0" destOrd="0" presId="urn:microsoft.com/office/officeart/2005/8/layout/cycle2"/>
    <dgm:cxn modelId="{8902C7C8-80A1-4D2C-B683-7A6851EBC781}" type="presParOf" srcId="{15041B61-20A7-4563-B8AF-5EE36E447F58}" destId="{3B1B9F1E-DA2F-4B70-B3D9-6F48C0E9EF93}" srcOrd="8" destOrd="0" presId="urn:microsoft.com/office/officeart/2005/8/layout/cycle2"/>
    <dgm:cxn modelId="{6A54E548-5FF2-49AE-9A64-B2267DB3549E}" type="presParOf" srcId="{15041B61-20A7-4563-B8AF-5EE36E447F58}" destId="{9963E556-283D-4110-AB36-3D02C4033F73}" srcOrd="9" destOrd="0" presId="urn:microsoft.com/office/officeart/2005/8/layout/cycle2"/>
    <dgm:cxn modelId="{3B558245-2837-434B-93C2-EB5F8B024F03}" type="presParOf" srcId="{9963E556-283D-4110-AB36-3D02C4033F73}" destId="{797CECA0-D16D-451F-8F88-FE3B224B0DDA}" srcOrd="0" destOrd="0" presId="urn:microsoft.com/office/officeart/2005/8/layout/cycle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898E0-F21A-4DDB-A6C2-A25D72E94C95}">
      <dsp:nvSpPr>
        <dsp:cNvPr id="0" name=""/>
        <dsp:cNvSpPr/>
      </dsp:nvSpPr>
      <dsp:spPr>
        <a:xfrm>
          <a:off x="4651890" y="0"/>
          <a:ext cx="1500911" cy="150091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>
              <a:solidFill>
                <a:srgbClr val="FF0000"/>
              </a:solidFill>
            </a:rPr>
            <a:t>CAPS, </a:t>
          </a:r>
          <a:r>
            <a:rPr lang="fr-FR" sz="1100" kern="1200" dirty="0"/>
            <a:t>sélectionne l’équipe de Maîtrise d’Œuvre en conception-réalisation</a:t>
          </a:r>
        </a:p>
      </dsp:txBody>
      <dsp:txXfrm>
        <a:off x="4871693" y="219803"/>
        <a:ext cx="1061305" cy="1061305"/>
      </dsp:txXfrm>
    </dsp:sp>
    <dsp:sp modelId="{837B71E9-4866-494A-8B53-429544608CEF}">
      <dsp:nvSpPr>
        <dsp:cNvPr id="0" name=""/>
        <dsp:cNvSpPr/>
      </dsp:nvSpPr>
      <dsp:spPr>
        <a:xfrm rot="2161910">
          <a:off x="6105276" y="1154010"/>
          <a:ext cx="400137" cy="5065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300" kern="1200"/>
        </a:p>
      </dsp:txBody>
      <dsp:txXfrm>
        <a:off x="6116759" y="1220015"/>
        <a:ext cx="280096" cy="303935"/>
      </dsp:txXfrm>
    </dsp:sp>
    <dsp:sp modelId="{72DF40BB-78DB-4EAC-A51B-2A7ECD0F5D38}">
      <dsp:nvSpPr>
        <dsp:cNvPr id="0" name=""/>
        <dsp:cNvSpPr/>
      </dsp:nvSpPr>
      <dsp:spPr>
        <a:xfrm>
          <a:off x="6476204" y="1326991"/>
          <a:ext cx="1500911" cy="1500911"/>
        </a:xfrm>
        <a:prstGeom prst="ellipse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>
              <a:solidFill>
                <a:srgbClr val="FF0000"/>
              </a:solidFill>
            </a:rPr>
            <a:t>Plaine Commune</a:t>
          </a:r>
          <a:r>
            <a:rPr lang="fr-FR" sz="1300" kern="1200" dirty="0">
              <a:solidFill>
                <a:srgbClr val="FF0000"/>
              </a:solidFill>
            </a:rPr>
            <a:t>, </a:t>
          </a:r>
          <a:r>
            <a:rPr lang="fr-FR" sz="1100" kern="1200" dirty="0"/>
            <a:t>porte le projet via l’OFS </a:t>
          </a:r>
          <a:r>
            <a:rPr lang="fr-FR" sz="1200" kern="1200" dirty="0"/>
            <a:t>territorial </a:t>
          </a:r>
          <a:endParaRPr lang="fr-FR" sz="1300" kern="1200" dirty="0"/>
        </a:p>
      </dsp:txBody>
      <dsp:txXfrm>
        <a:off x="6696007" y="1546794"/>
        <a:ext cx="1061305" cy="1061305"/>
      </dsp:txXfrm>
    </dsp:sp>
    <dsp:sp modelId="{4BA7534F-9CC1-4173-9654-F6842F95BD88}">
      <dsp:nvSpPr>
        <dsp:cNvPr id="0" name=""/>
        <dsp:cNvSpPr/>
      </dsp:nvSpPr>
      <dsp:spPr>
        <a:xfrm rot="6480000">
          <a:off x="6681853" y="2885784"/>
          <a:ext cx="399733" cy="5065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300" kern="1200"/>
        </a:p>
      </dsp:txBody>
      <dsp:txXfrm rot="10800000">
        <a:off x="6760342" y="2930070"/>
        <a:ext cx="279813" cy="303935"/>
      </dsp:txXfrm>
    </dsp:sp>
    <dsp:sp modelId="{3532DC9C-EE93-41EE-A427-EE549258C743}">
      <dsp:nvSpPr>
        <dsp:cNvPr id="0" name=""/>
        <dsp:cNvSpPr/>
      </dsp:nvSpPr>
      <dsp:spPr>
        <a:xfrm>
          <a:off x="5779332" y="3471742"/>
          <a:ext cx="1500911" cy="1500911"/>
        </a:xfrm>
        <a:prstGeom prst="ellipse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>
              <a:solidFill>
                <a:srgbClr val="FF0000"/>
              </a:solidFill>
            </a:rPr>
            <a:t>CAHP IDF, </a:t>
          </a:r>
          <a:r>
            <a:rPr lang="fr-FR" sz="1100" kern="1200" dirty="0"/>
            <a:t>coordonne le groupe d’habitants en participatif </a:t>
          </a:r>
          <a:endParaRPr lang="fr-FR" sz="1300" kern="1200" dirty="0"/>
        </a:p>
      </dsp:txBody>
      <dsp:txXfrm>
        <a:off x="5999135" y="3691545"/>
        <a:ext cx="1061305" cy="1061305"/>
      </dsp:txXfrm>
    </dsp:sp>
    <dsp:sp modelId="{79B9DE7C-FBBF-4DC2-8E56-C299BB89E925}">
      <dsp:nvSpPr>
        <dsp:cNvPr id="0" name=""/>
        <dsp:cNvSpPr/>
      </dsp:nvSpPr>
      <dsp:spPr>
        <a:xfrm rot="10800000">
          <a:off x="5213672" y="3968919"/>
          <a:ext cx="399733" cy="5065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300" kern="1200"/>
        </a:p>
      </dsp:txBody>
      <dsp:txXfrm rot="10800000">
        <a:off x="5333592" y="4070230"/>
        <a:ext cx="279813" cy="303935"/>
      </dsp:txXfrm>
    </dsp:sp>
    <dsp:sp modelId="{A5B4A026-B246-4C00-819A-BF6224A41199}">
      <dsp:nvSpPr>
        <dsp:cNvPr id="0" name=""/>
        <dsp:cNvSpPr/>
      </dsp:nvSpPr>
      <dsp:spPr>
        <a:xfrm>
          <a:off x="3524207" y="3471742"/>
          <a:ext cx="1500911" cy="1500911"/>
        </a:xfrm>
        <a:prstGeom prst="ellipse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ENSCI</a:t>
          </a:r>
          <a:br>
            <a:rPr lang="fr-FR" sz="1200" kern="1200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</a:br>
          <a:r>
            <a:rPr lang="fr-FR" sz="1200" kern="1200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les ateliers </a:t>
          </a:r>
          <a:r>
            <a:rPr lang="fr-FR" sz="1100" kern="1200" dirty="0">
              <a:solidFill>
                <a:srgbClr val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rPr>
            <a:t>Expérimentation repenser les usages du logement avec les futurs habitants</a:t>
          </a:r>
          <a:endParaRPr lang="fr-FR" sz="1100" kern="1200" dirty="0">
            <a:solidFill>
              <a:srgbClr val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3744010" y="3691545"/>
        <a:ext cx="1061305" cy="1061305"/>
      </dsp:txXfrm>
    </dsp:sp>
    <dsp:sp modelId="{393ACBA4-7BFB-4279-863E-07B7014D7044}">
      <dsp:nvSpPr>
        <dsp:cNvPr id="0" name=""/>
        <dsp:cNvSpPr/>
      </dsp:nvSpPr>
      <dsp:spPr>
        <a:xfrm rot="15120000">
          <a:off x="3729856" y="2907303"/>
          <a:ext cx="399733" cy="5065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300" kern="1200"/>
        </a:p>
      </dsp:txBody>
      <dsp:txXfrm rot="10800000">
        <a:off x="3808345" y="3065639"/>
        <a:ext cx="279813" cy="303935"/>
      </dsp:txXfrm>
    </dsp:sp>
    <dsp:sp modelId="{3B1B9F1E-DA2F-4B70-B3D9-6F48C0E9EF93}">
      <dsp:nvSpPr>
        <dsp:cNvPr id="0" name=""/>
        <dsp:cNvSpPr/>
      </dsp:nvSpPr>
      <dsp:spPr>
        <a:xfrm>
          <a:off x="2827335" y="1326991"/>
          <a:ext cx="1500911" cy="1500911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Institut d’urbanisme</a:t>
          </a:r>
          <a:br>
            <a:rPr lang="fr-FR" sz="1200" kern="1200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</a:br>
          <a:r>
            <a:rPr lang="fr-FR" sz="1200" kern="1200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de paris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solidFill>
                <a:srgbClr val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Expérimentation </a:t>
          </a:r>
          <a:r>
            <a:rPr lang="fr-FR" sz="1100" kern="1200" dirty="0">
              <a:solidFill>
                <a:srgbClr val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rPr>
            <a:t>repenser les liens entre l'habitat participatif et son quartier</a:t>
          </a:r>
          <a:endParaRPr lang="fr-FR" sz="1100" kern="1200" dirty="0">
            <a:solidFill>
              <a:srgbClr val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3047138" y="1546794"/>
        <a:ext cx="1061305" cy="1061305"/>
      </dsp:txXfrm>
    </dsp:sp>
    <dsp:sp modelId="{9963E556-283D-4110-AB36-3D02C4033F73}">
      <dsp:nvSpPr>
        <dsp:cNvPr id="0" name=""/>
        <dsp:cNvSpPr/>
      </dsp:nvSpPr>
      <dsp:spPr>
        <a:xfrm rot="19438306">
          <a:off x="4280787" y="1167335"/>
          <a:ext cx="400240" cy="5065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300" kern="1200"/>
        </a:p>
      </dsp:txBody>
      <dsp:txXfrm>
        <a:off x="4292270" y="1303958"/>
        <a:ext cx="280168" cy="303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" name="Google Shape;5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1152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5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>
  <p:cSld name="Diapositive de titr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9481457" cy="1281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>
            <a:spLocks noGrp="1"/>
          </p:cNvSpPr>
          <p:nvPr>
            <p:ph type="title"/>
          </p:nvPr>
        </p:nvSpPr>
        <p:spPr>
          <a:xfrm>
            <a:off x="4060368" y="365125"/>
            <a:ext cx="7315200" cy="1281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re et contenu">
  <p:cSld name="2_Titre et contenu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>
            <a:spLocks noGrp="1"/>
          </p:cNvSpPr>
          <p:nvPr>
            <p:ph type="title"/>
          </p:nvPr>
        </p:nvSpPr>
        <p:spPr>
          <a:xfrm>
            <a:off x="4060368" y="365125"/>
            <a:ext cx="7315200" cy="1281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re et contenu">
  <p:cSld name="1_Titre et contenu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>
            <a:spLocks noGrp="1"/>
          </p:cNvSpPr>
          <p:nvPr>
            <p:ph type="title"/>
          </p:nvPr>
        </p:nvSpPr>
        <p:spPr>
          <a:xfrm>
            <a:off x="4060368" y="365125"/>
            <a:ext cx="7315200" cy="1281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title"/>
          </p:nvPr>
        </p:nvSpPr>
        <p:spPr>
          <a:xfrm>
            <a:off x="4060368" y="365125"/>
            <a:ext cx="7315200" cy="1281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title"/>
          </p:nvPr>
        </p:nvSpPr>
        <p:spPr>
          <a:xfrm>
            <a:off x="4060368" y="365125"/>
            <a:ext cx="7315200" cy="1281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pic>
        <p:nvPicPr>
          <p:cNvPr id="15" name="Google Shape;15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062543" y="97324"/>
            <a:ext cx="1384201" cy="12670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37846" y="268893"/>
            <a:ext cx="1879640" cy="98160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 txBox="1">
            <a:spLocks noGrp="1"/>
          </p:cNvSpPr>
          <p:nvPr>
            <p:ph type="title"/>
          </p:nvPr>
        </p:nvSpPr>
        <p:spPr>
          <a:xfrm>
            <a:off x="1416423" y="1400552"/>
            <a:ext cx="9481457" cy="1920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fr-FR" sz="4000" b="1" dirty="0">
                <a:latin typeface="Calibri"/>
                <a:ea typeface="Calibri"/>
                <a:cs typeface="Calibri"/>
                <a:sym typeface="Calibri"/>
              </a:rPr>
              <a:t>Candidature à l’AMI </a:t>
            </a:r>
            <a:r>
              <a:rPr lang="fr-FR" sz="4000" b="1" i="1" dirty="0">
                <a:latin typeface="Calibri"/>
                <a:ea typeface="Calibri"/>
                <a:cs typeface="Calibri"/>
                <a:sym typeface="Calibri"/>
              </a:rPr>
              <a:t>Engagés pour la qualité du logement de demain </a:t>
            </a:r>
            <a:endParaRPr sz="4000" b="1" i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10394229" y="6277413"/>
            <a:ext cx="153296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Février 2022</a:t>
            </a:r>
            <a:endParaRPr dirty="0"/>
          </a:p>
        </p:txBody>
      </p:sp>
      <p:sp>
        <p:nvSpPr>
          <p:cNvPr id="52" name="Google Shape;52;p1"/>
          <p:cNvSpPr txBox="1"/>
          <p:nvPr/>
        </p:nvSpPr>
        <p:spPr>
          <a:xfrm>
            <a:off x="3351198" y="3061452"/>
            <a:ext cx="5611906" cy="995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62500" lnSpcReduction="2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fr-FR" sz="4000" b="0" i="0" u="none" strike="noStrike" cap="none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Habitat participatif : Repenser les usages et améliorer le processus de production  </a:t>
            </a:r>
            <a:endParaRPr sz="2300" dirty="0">
              <a:solidFill>
                <a:schemeClr val="accent1">
                  <a:lumMod val="75000"/>
                </a:schemeClr>
              </a:solidFill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fr-FR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fr-FR" sz="16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 2</a:t>
            </a:r>
            <a:r>
              <a:rPr lang="fr-FR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421340" y="4430794"/>
            <a:ext cx="4768498" cy="2031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Equipe 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collectivité : Plaine Commune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maîtrise d’ouvrage : La CAPS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Assistance à maitrise d’usage : CAHP-IDF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Structures de recherche : 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ENSCI les ateliers et l’Ecole d’urbanisme de Paris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6882715" y="4718804"/>
            <a:ext cx="5044478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Commune : Saint-Denis, Seine-Saint-Denis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i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Bail Réel Solidaire, Habitat participatif,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i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Nouveaux usages, nouveaux process, équipement de proximité, Quartier Politique de la Ville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"/>
          <p:cNvSpPr txBox="1">
            <a:spLocks noGrp="1"/>
          </p:cNvSpPr>
          <p:nvPr>
            <p:ph type="title"/>
          </p:nvPr>
        </p:nvSpPr>
        <p:spPr>
          <a:xfrm>
            <a:off x="4069976" y="324783"/>
            <a:ext cx="7283824" cy="1281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r-FR" dirty="0"/>
              <a:t>Une équipe multi compétente </a:t>
            </a:r>
            <a:endParaRPr dirty="0"/>
          </a:p>
        </p:txBody>
      </p:sp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2D6AAF5B-0F48-4B45-A80F-8B237042F1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143011"/>
              </p:ext>
            </p:extLst>
          </p:nvPr>
        </p:nvGraphicFramePr>
        <p:xfrm>
          <a:off x="463297" y="1372653"/>
          <a:ext cx="11371160" cy="5066899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842790">
                  <a:extLst>
                    <a:ext uri="{9D8B030D-6E8A-4147-A177-3AD203B41FA5}">
                      <a16:colId xmlns:a16="http://schemas.microsoft.com/office/drawing/2014/main" val="3293992649"/>
                    </a:ext>
                  </a:extLst>
                </a:gridCol>
                <a:gridCol w="2842790">
                  <a:extLst>
                    <a:ext uri="{9D8B030D-6E8A-4147-A177-3AD203B41FA5}">
                      <a16:colId xmlns:a16="http://schemas.microsoft.com/office/drawing/2014/main" val="3259319907"/>
                    </a:ext>
                  </a:extLst>
                </a:gridCol>
                <a:gridCol w="2842790">
                  <a:extLst>
                    <a:ext uri="{9D8B030D-6E8A-4147-A177-3AD203B41FA5}">
                      <a16:colId xmlns:a16="http://schemas.microsoft.com/office/drawing/2014/main" val="3875916839"/>
                    </a:ext>
                  </a:extLst>
                </a:gridCol>
                <a:gridCol w="2842790">
                  <a:extLst>
                    <a:ext uri="{9D8B030D-6E8A-4147-A177-3AD203B41FA5}">
                      <a16:colId xmlns:a16="http://schemas.microsoft.com/office/drawing/2014/main" val="3563057198"/>
                    </a:ext>
                  </a:extLst>
                </a:gridCol>
              </a:tblGrid>
              <a:tr h="411697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Rôle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Identité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Compétence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Innovation portée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664194"/>
                  </a:ext>
                </a:extLst>
              </a:tr>
              <a:tr h="891219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Maître d’Ouvrage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CAPS </a:t>
                      </a:r>
                      <a:b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(Coopérative d’Accession à la Propriété)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Coopérative HLM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Pilotage du choix de l’équipe Maîtrise d’Œuvre en conception-réalisation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8581101"/>
                  </a:ext>
                </a:extLst>
              </a:tr>
              <a:tr h="891219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Collectivité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Plaine Commune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Etablissement Public Territorial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Apport du foncier via l’Organisme Foncier Solidaire (OFS) territorial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050607"/>
                  </a:ext>
                </a:extLst>
              </a:tr>
              <a:tr h="1158585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Assistance à Maitrise d’usage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CAHP IDF </a:t>
                      </a:r>
                      <a:b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(Collectif d’Animation de l’Habitat Participatif)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Habitat participatif, lien avec le groupe d’habitants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Gestion du groupe des futurs habitants et animation des ateliers participatifs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0521906"/>
                  </a:ext>
                </a:extLst>
              </a:tr>
              <a:tr h="891219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Unité de recherche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ENSCI – Les Ateliers </a:t>
                      </a:r>
                      <a:b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(Ecole Nationale Supérieure de Création Industrielle)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Design global , réflexion sur les usages du logement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ct val="0"/>
                        </a:spcBef>
                        <a:defRPr/>
                      </a:pPr>
                      <a:r>
                        <a:rPr lang="fr-FR" sz="16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Expérimentation repenser les usages du logement avec les futurs habitants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7041219"/>
                  </a:ext>
                </a:extLst>
              </a:tr>
              <a:tr h="623853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Unité de recherche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UPEC </a:t>
                      </a:r>
                      <a:b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Ecole d’Urbanisme de Paris)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Urbanisme, réflexion à l’échelle du quartier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Expérimentation </a:t>
                      </a:r>
                      <a:r>
                        <a:rPr lang="fr-FR" sz="1600" b="0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repenser les liens entre l'habitat participatif et son quartier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2691569"/>
                  </a:ext>
                </a:extLst>
              </a:tr>
            </a:tbl>
          </a:graphicData>
        </a:graphic>
      </p:graphicFrame>
      <p:sp>
        <p:nvSpPr>
          <p:cNvPr id="8" name="Google Shape;78;p4">
            <a:extLst>
              <a:ext uri="{FF2B5EF4-FFF2-40B4-BE49-F238E27FC236}">
                <a16:creationId xmlns:a16="http://schemas.microsoft.com/office/drawing/2014/main" id="{BAB5F57A-21CC-44FF-8F1A-C338C013E0FE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278581" y="6356350"/>
            <a:ext cx="1174059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Habitat participatif : Repenser les usages et améliorer le processus de production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"/>
          <p:cNvSpPr txBox="1">
            <a:spLocks noGrp="1"/>
          </p:cNvSpPr>
          <p:nvPr>
            <p:ph type="body" idx="1"/>
          </p:nvPr>
        </p:nvSpPr>
        <p:spPr>
          <a:xfrm>
            <a:off x="6096000" y="1605896"/>
            <a:ext cx="5257800" cy="4744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itchFamily="2" charset="2"/>
              <a:buChar char="§"/>
            </a:pPr>
            <a:r>
              <a:rPr lang="fr-FR" sz="2400" dirty="0"/>
              <a:t>Surface d’environ 659 m² </a:t>
            </a:r>
          </a:p>
          <a:p>
            <a:pPr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itchFamily="2" charset="2"/>
              <a:buChar char="§"/>
            </a:pPr>
            <a:r>
              <a:rPr lang="fr-FR" sz="2400" dirty="0"/>
              <a:t>1 100 m² SHAB exploitables pour environ 15 logements (opération à taille humaine) </a:t>
            </a:r>
          </a:p>
          <a:p>
            <a:pPr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itchFamily="2" charset="2"/>
              <a:buChar char="§"/>
            </a:pPr>
            <a:r>
              <a:rPr lang="fr-FR" sz="2400" dirty="0"/>
              <a:t>Potentiel de 15 logements du R+1 au R+4 </a:t>
            </a:r>
          </a:p>
          <a:p>
            <a:pPr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itchFamily="2" charset="2"/>
              <a:buChar char="§"/>
            </a:pPr>
            <a:r>
              <a:rPr lang="fr-FR" sz="2400" dirty="0"/>
              <a:t>Destination de l’espace à rez-de-chaussée à imaginer (micro-crèche, tiers-lieux, …) </a:t>
            </a:r>
          </a:p>
          <a:p>
            <a:pPr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itchFamily="2" charset="2"/>
              <a:buChar char="§"/>
            </a:pPr>
            <a:r>
              <a:rPr lang="fr-FR" sz="2400" dirty="0"/>
              <a:t>Quartier pavillonnaire, au sein d’un Quartier Prioritaire de la Ville</a:t>
            </a:r>
          </a:p>
          <a:p>
            <a:pPr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itchFamily="2" charset="2"/>
              <a:buChar char="§"/>
            </a:pPr>
            <a:r>
              <a:rPr lang="fr-FR" sz="2400" dirty="0"/>
              <a:t>Proximité du Canal de Saint-Denis </a:t>
            </a:r>
            <a:endParaRPr sz="2400" dirty="0"/>
          </a:p>
        </p:txBody>
      </p:sp>
      <p:sp>
        <p:nvSpPr>
          <p:cNvPr id="77" name="Google Shape;77;p4"/>
          <p:cNvSpPr txBox="1">
            <a:spLocks noGrp="1"/>
          </p:cNvSpPr>
          <p:nvPr>
            <p:ph type="title"/>
          </p:nvPr>
        </p:nvSpPr>
        <p:spPr>
          <a:xfrm>
            <a:off x="4069976" y="324783"/>
            <a:ext cx="7283824" cy="1281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r-FR" dirty="0"/>
              <a:t>Un site propice à l’innovation </a:t>
            </a:r>
            <a:endParaRPr dirty="0"/>
          </a:p>
        </p:txBody>
      </p:sp>
      <p:sp>
        <p:nvSpPr>
          <p:cNvPr id="78" name="Google Shape;78;p4"/>
          <p:cNvSpPr txBox="1">
            <a:spLocks noGrp="1"/>
          </p:cNvSpPr>
          <p:nvPr>
            <p:ph type="ftr" idx="11"/>
          </p:nvPr>
        </p:nvSpPr>
        <p:spPr>
          <a:xfrm>
            <a:off x="278581" y="6356350"/>
            <a:ext cx="1174059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Habitat participatif : Repenser les usages et améliorer le processus de production 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38865F9-00AD-480C-A7AC-93483FB6CE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9301" b="12099"/>
          <a:stretch/>
        </p:blipFill>
        <p:spPr>
          <a:xfrm>
            <a:off x="278581" y="3978111"/>
            <a:ext cx="5695950" cy="237221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D875A1EF-E310-4598-83E9-139733549D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581" y="1605896"/>
            <a:ext cx="2851989" cy="237221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6D44DCB1-8CE9-4602-BA17-C8DD293D262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6628"/>
          <a:stretch/>
        </p:blipFill>
        <p:spPr>
          <a:xfrm>
            <a:off x="3126556" y="1605896"/>
            <a:ext cx="2847975" cy="237221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"/>
          <p:cNvSpPr txBox="1">
            <a:spLocks noGrp="1"/>
          </p:cNvSpPr>
          <p:nvPr>
            <p:ph type="title"/>
          </p:nvPr>
        </p:nvSpPr>
        <p:spPr>
          <a:xfrm>
            <a:off x="4069976" y="324784"/>
            <a:ext cx="7283824" cy="1321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r-FR" dirty="0"/>
              <a:t>Les axes d’expérimentation</a:t>
            </a:r>
            <a:endParaRPr dirty="0"/>
          </a:p>
        </p:txBody>
      </p:sp>
      <p:sp>
        <p:nvSpPr>
          <p:cNvPr id="5" name="Google Shape;78;p4">
            <a:extLst>
              <a:ext uri="{FF2B5EF4-FFF2-40B4-BE49-F238E27FC236}">
                <a16:creationId xmlns:a16="http://schemas.microsoft.com/office/drawing/2014/main" id="{9FD90125-3DCC-426E-9021-4564EDD11679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278581" y="6356350"/>
            <a:ext cx="1174059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Habitat participatif : Repenser les usages et améliorer le processus de production </a:t>
            </a:r>
          </a:p>
        </p:txBody>
      </p:sp>
      <p:graphicFrame>
        <p:nvGraphicFramePr>
          <p:cNvPr id="12" name="Diagramme 11">
            <a:extLst>
              <a:ext uri="{FF2B5EF4-FFF2-40B4-BE49-F238E27FC236}">
                <a16:creationId xmlns:a16="http://schemas.microsoft.com/office/drawing/2014/main" id="{1783F1EC-B4B6-4F48-A452-B89193E778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4216008"/>
              </p:ext>
            </p:extLst>
          </p:nvPr>
        </p:nvGraphicFramePr>
        <p:xfrm>
          <a:off x="838200" y="1382234"/>
          <a:ext cx="10804451" cy="4974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ZoneTexte 16">
            <a:extLst>
              <a:ext uri="{FF2B5EF4-FFF2-40B4-BE49-F238E27FC236}">
                <a16:creationId xmlns:a16="http://schemas.microsoft.com/office/drawing/2014/main" id="{37240909-0FAA-4900-B7F9-B1629885F403}"/>
              </a:ext>
            </a:extLst>
          </p:cNvPr>
          <p:cNvSpPr txBox="1"/>
          <p:nvPr/>
        </p:nvSpPr>
        <p:spPr>
          <a:xfrm>
            <a:off x="7060851" y="1459469"/>
            <a:ext cx="4726226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dirty="0"/>
              <a:t>Mieux maîtriser les coûts de production des logements, concevoir et construire au plus près des futurs usages des futurs habitants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CEE5C33-BD72-4697-83A8-781D63C586EC}"/>
              </a:ext>
            </a:extLst>
          </p:cNvPr>
          <p:cNvSpPr txBox="1"/>
          <p:nvPr/>
        </p:nvSpPr>
        <p:spPr>
          <a:xfrm>
            <a:off x="8933485" y="3207292"/>
            <a:ext cx="2897427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dirty="0"/>
              <a:t>Proposer une ville plus inclusive, fluidifier les parcours résidentiels des habitants du territoire, 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24346A05-758D-4713-A462-045153D6BAB1}"/>
              </a:ext>
            </a:extLst>
          </p:cNvPr>
          <p:cNvSpPr txBox="1"/>
          <p:nvPr/>
        </p:nvSpPr>
        <p:spPr>
          <a:xfrm>
            <a:off x="8198197" y="5029199"/>
            <a:ext cx="3632716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dirty="0"/>
              <a:t>Permettre la réappropriation des décisions dans l’acte de construire, améliorer le vivre-ensemble,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3CB4757-C255-45E4-BB4D-EEFD91CB28AB}"/>
              </a:ext>
            </a:extLst>
          </p:cNvPr>
          <p:cNvSpPr txBox="1"/>
          <p:nvPr/>
        </p:nvSpPr>
        <p:spPr>
          <a:xfrm>
            <a:off x="357250" y="5190972"/>
            <a:ext cx="3791395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dirty="0"/>
              <a:t>Déconstruire les représentation des usages du logements, imaginer et concevoir des solutions innovantes pour faciliter l’appropriation des logements, 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24DCC27-50CB-4587-BD27-B9F90F01405C}"/>
              </a:ext>
            </a:extLst>
          </p:cNvPr>
          <p:cNvSpPr txBox="1"/>
          <p:nvPr/>
        </p:nvSpPr>
        <p:spPr>
          <a:xfrm>
            <a:off x="278581" y="2469893"/>
            <a:ext cx="3315224" cy="11770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dirty="0"/>
              <a:t>Eviter l’entre-soi et inclure la future opération au sein du quartier, imaginer la destination de l’espace à rez-de-chaussée comme un espace ouvert au voisinage,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D8F0039-E74D-4F0C-B6A6-09F0926656CD}"/>
              </a:ext>
            </a:extLst>
          </p:cNvPr>
          <p:cNvSpPr txBox="1"/>
          <p:nvPr/>
        </p:nvSpPr>
        <p:spPr>
          <a:xfrm>
            <a:off x="278581" y="1696449"/>
            <a:ext cx="3977543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1200" i="1" dirty="0"/>
              <a:t>Interroger l'évolution des types d'habitation au regard des enjeux sociétaux et de la transformation des modes de vie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A905390-A3A4-4B3C-BA50-E2313B3DB746}"/>
              </a:ext>
            </a:extLst>
          </p:cNvPr>
          <p:cNvSpPr txBox="1"/>
          <p:nvPr/>
        </p:nvSpPr>
        <p:spPr>
          <a:xfrm>
            <a:off x="409820" y="4309161"/>
            <a:ext cx="3687682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1200" dirty="0"/>
              <a:t>Faire porter les efforts sur la qualité d'usage du logement lui-même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4AE6F57-8090-4B99-B566-DBBDEE355B18}"/>
              </a:ext>
            </a:extLst>
          </p:cNvPr>
          <p:cNvSpPr txBox="1"/>
          <p:nvPr/>
        </p:nvSpPr>
        <p:spPr>
          <a:xfrm>
            <a:off x="8352760" y="2315529"/>
            <a:ext cx="3434317" cy="27699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1200" i="1" dirty="0"/>
              <a:t>Réinterroger la chaîne de production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89A53AC-111F-4E69-A1EB-A5C8B682D675}"/>
              </a:ext>
            </a:extLst>
          </p:cNvPr>
          <p:cNvSpPr txBox="1"/>
          <p:nvPr/>
        </p:nvSpPr>
        <p:spPr>
          <a:xfrm>
            <a:off x="8396595" y="5886777"/>
            <a:ext cx="3434317" cy="276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1200" i="1" dirty="0"/>
              <a:t>Réinterroger la chaîne de production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08176C17-FDB7-49CF-8B73-D786A816A54A}"/>
              </a:ext>
            </a:extLst>
          </p:cNvPr>
          <p:cNvSpPr txBox="1"/>
          <p:nvPr/>
        </p:nvSpPr>
        <p:spPr>
          <a:xfrm>
            <a:off x="8578181" y="4093548"/>
            <a:ext cx="3252731" cy="6404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1200" i="1" dirty="0"/>
              <a:t>Interroger l'évolution des types d'habitation au regard des enjeux sociétaux et de la transformation des modes de vie</a:t>
            </a:r>
          </a:p>
        </p:txBody>
      </p:sp>
    </p:spTree>
    <p:extLst>
      <p:ext uri="{BB962C8B-B14F-4D97-AF65-F5344CB8AC3E}">
        <p14:creationId xmlns:p14="http://schemas.microsoft.com/office/powerpoint/2010/main" val="1128483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"/>
          <p:cNvSpPr txBox="1">
            <a:spLocks noGrp="1"/>
          </p:cNvSpPr>
          <p:nvPr>
            <p:ph type="body" idx="1"/>
          </p:nvPr>
        </p:nvSpPr>
        <p:spPr>
          <a:xfrm>
            <a:off x="753358" y="1605783"/>
            <a:ext cx="10600317" cy="4750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r-FR" b="1" i="1" dirty="0">
                <a:solidFill>
                  <a:schemeClr val="accent1">
                    <a:lumMod val="75000"/>
                  </a:schemeClr>
                </a:solidFill>
              </a:rPr>
              <a:t>Calendrier </a:t>
            </a:r>
          </a:p>
          <a:p>
            <a:pPr indent="-457200">
              <a:lnSpc>
                <a:spcPct val="100000"/>
              </a:lnSpc>
              <a:spcBef>
                <a:spcPts val="600"/>
              </a:spcBef>
              <a:buSzPts val="2800"/>
              <a:buFont typeface="Wingdings" pitchFamily="2" charset="2"/>
              <a:buChar char="§"/>
            </a:pPr>
            <a:r>
              <a:rPr lang="fr-FR" dirty="0"/>
              <a:t>Sélection du groupe d’habitants : avril – septembre 2022</a:t>
            </a:r>
          </a:p>
          <a:p>
            <a:pPr indent="-457200">
              <a:lnSpc>
                <a:spcPct val="100000"/>
              </a:lnSpc>
              <a:spcBef>
                <a:spcPts val="600"/>
              </a:spcBef>
              <a:buSzPts val="2800"/>
              <a:buFont typeface="Wingdings" pitchFamily="2" charset="2"/>
              <a:buChar char="§"/>
            </a:pPr>
            <a:r>
              <a:rPr lang="fr-FR" dirty="0"/>
              <a:t>Sélection de l’équipe de Maîtrise d’Œuvre (architecte et entreprise) : octobre 2022</a:t>
            </a:r>
          </a:p>
          <a:p>
            <a:pPr indent="-457200">
              <a:lnSpc>
                <a:spcPct val="100000"/>
              </a:lnSpc>
              <a:spcBef>
                <a:spcPts val="600"/>
              </a:spcBef>
              <a:buSzPts val="2800"/>
              <a:buFont typeface="Wingdings" pitchFamily="2" charset="2"/>
              <a:buChar char="§"/>
            </a:pPr>
            <a:r>
              <a:rPr lang="fr-FR" dirty="0"/>
              <a:t>Début des ateliers avec l’ENSCI et l’EUP : septembre et octobre 2022</a:t>
            </a:r>
          </a:p>
          <a:p>
            <a:pPr indent="-457200">
              <a:lnSpc>
                <a:spcPct val="100000"/>
              </a:lnSpc>
              <a:spcBef>
                <a:spcPts val="600"/>
              </a:spcBef>
              <a:buSzPts val="2800"/>
              <a:buFont typeface="Wingdings" pitchFamily="2" charset="2"/>
              <a:buChar char="§"/>
            </a:pPr>
            <a:r>
              <a:rPr lang="fr-FR" dirty="0"/>
              <a:t>Dépôt du Permis de Construire : janvier 2023</a:t>
            </a:r>
          </a:p>
          <a:p>
            <a:pPr indent="-457200">
              <a:lnSpc>
                <a:spcPct val="100000"/>
              </a:lnSpc>
              <a:spcBef>
                <a:spcPts val="600"/>
              </a:spcBef>
              <a:buSzPts val="2800"/>
              <a:buFont typeface="Wingdings" pitchFamily="2" charset="2"/>
              <a:buChar char="§"/>
            </a:pPr>
            <a:r>
              <a:rPr lang="fr-FR" dirty="0"/>
              <a:t>Première pierre : juin 2023</a:t>
            </a:r>
          </a:p>
          <a:p>
            <a:pPr indent="-457200">
              <a:lnSpc>
                <a:spcPct val="100000"/>
              </a:lnSpc>
              <a:spcBef>
                <a:spcPts val="600"/>
              </a:spcBef>
              <a:buSzPts val="2800"/>
              <a:buFont typeface="Wingdings" pitchFamily="2" charset="2"/>
              <a:buChar char="§"/>
            </a:pPr>
            <a:r>
              <a:rPr lang="fr-FR" dirty="0"/>
              <a:t>Livraison : décembre 2024</a:t>
            </a:r>
          </a:p>
          <a:p>
            <a:pPr marL="342900">
              <a:spcBef>
                <a:spcPts val="0"/>
              </a:spcBef>
              <a:buSzPts val="2800"/>
              <a:buFont typeface="Wingdings" panose="05000000000000000000" pitchFamily="2" charset="2"/>
              <a:buChar char="Ø"/>
            </a:pPr>
            <a:endParaRPr lang="fr-FR" sz="2400" dirty="0"/>
          </a:p>
          <a:p>
            <a:pPr marL="342900">
              <a:spcBef>
                <a:spcPts val="0"/>
              </a:spcBef>
              <a:buSzPts val="2800"/>
              <a:buFont typeface="Wingdings" panose="05000000000000000000" pitchFamily="2" charset="2"/>
              <a:buChar char="Ø"/>
            </a:pPr>
            <a:endParaRPr lang="fr-FR" sz="2400" dirty="0"/>
          </a:p>
          <a:p>
            <a:pPr marL="0" indent="0">
              <a:spcBef>
                <a:spcPts val="0"/>
              </a:spcBef>
              <a:buSzPts val="2800"/>
              <a:buNone/>
            </a:pPr>
            <a:endParaRPr lang="fr-FR" sz="2400" dirty="0"/>
          </a:p>
        </p:txBody>
      </p:sp>
      <p:sp>
        <p:nvSpPr>
          <p:cNvPr id="93" name="Google Shape;93;p6"/>
          <p:cNvSpPr txBox="1">
            <a:spLocks noGrp="1"/>
          </p:cNvSpPr>
          <p:nvPr>
            <p:ph type="title"/>
          </p:nvPr>
        </p:nvSpPr>
        <p:spPr>
          <a:xfrm>
            <a:off x="4069976" y="324783"/>
            <a:ext cx="7283700" cy="12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r-FR" dirty="0"/>
              <a:t>Calendrier</a:t>
            </a:r>
            <a:endParaRPr dirty="0"/>
          </a:p>
        </p:txBody>
      </p:sp>
      <p:sp>
        <p:nvSpPr>
          <p:cNvPr id="5" name="Google Shape;78;p4">
            <a:extLst>
              <a:ext uri="{FF2B5EF4-FFF2-40B4-BE49-F238E27FC236}">
                <a16:creationId xmlns:a16="http://schemas.microsoft.com/office/drawing/2014/main" id="{DB3927A5-6B3D-4FE4-B587-B4467A2B73EE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278581" y="6356350"/>
            <a:ext cx="1174059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Habitat participatif : Repenser les usages et améliorer le processus de production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02B142-2216-4C9A-8F92-1F1D2BF1E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Eléments financiers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7DD66E-D10B-488F-B7A4-DC5B247648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SzPts val="2800"/>
              <a:buNone/>
            </a:pPr>
            <a:r>
              <a:rPr lang="fr-FR" sz="2800" b="1" i="1" dirty="0">
                <a:solidFill>
                  <a:schemeClr val="accent1">
                    <a:lumMod val="75000"/>
                  </a:schemeClr>
                </a:solidFill>
              </a:rPr>
              <a:t>Eléments financiers 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SzPts val="2800"/>
              <a:buNone/>
            </a:pPr>
            <a:r>
              <a:rPr lang="fr-FR" sz="2000" dirty="0"/>
              <a:t>Coûts de construction : 2 944 €/m² SHAB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SzPts val="2800"/>
              <a:buNone/>
            </a:pPr>
            <a:r>
              <a:rPr lang="fr-FR" sz="2000" dirty="0"/>
              <a:t>Prix de vente HT : 3 417 €/m² SHAB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SzPts val="2800"/>
              <a:buNone/>
            </a:pPr>
            <a:r>
              <a:rPr lang="fr-FR" sz="2000" dirty="0"/>
              <a:t>Redevance mensuelle : 1,07 €/m² SHAB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SzPts val="2800"/>
              <a:buNone/>
            </a:pPr>
            <a:r>
              <a:rPr lang="fr-FR" sz="2000" i="1" dirty="0"/>
              <a:t>Exemples :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SzPts val="2800"/>
              <a:buNone/>
            </a:pPr>
            <a:r>
              <a:rPr lang="fr-FR" sz="2000" i="1" dirty="0"/>
              <a:t>Pour un T2 de 40 m², le prix de vente TTC (TVA 5,5%) sera de 144 000 €, avec une redevance mensuelle de 43 €.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SzPts val="2800"/>
              <a:buNone/>
            </a:pPr>
            <a:r>
              <a:rPr lang="fr-FR" sz="2000" i="1" dirty="0"/>
              <a:t>Pour un T4 de 85 m², le prix de vente TTC (TVA 5,5%) sera de 306 000€, avec une redevance mensuelle de 90 €.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SzPts val="2800"/>
              <a:buNone/>
            </a:pPr>
            <a:endParaRPr lang="fr-FR" sz="2000" i="1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SzPts val="2800"/>
              <a:buNone/>
            </a:pPr>
            <a:r>
              <a:rPr lang="fr-FR" sz="2000" i="1" dirty="0"/>
              <a:t>Aide en ingénierie demandée pour l’expérimentation 67 000 € HT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2256176"/>
      </p:ext>
    </p:extLst>
  </p:cSld>
  <p:clrMapOvr>
    <a:masterClrMapping/>
  </p:clrMapOvr>
</p:sld>
</file>

<file path=ppt/theme/theme1.xml><?xml version="1.0" encoding="utf-8"?>
<a:theme xmlns:a="http://schemas.openxmlformats.org/drawingml/2006/main" name="ExpLogt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719</Words>
  <Application>Microsoft Office PowerPoint</Application>
  <PresentationFormat>Grand écran</PresentationFormat>
  <Paragraphs>89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ExpLogt</vt:lpstr>
      <vt:lpstr>Candidature à l’AMI Engagés pour la qualité du logement de demain </vt:lpstr>
      <vt:lpstr>Une équipe multi compétente </vt:lpstr>
      <vt:lpstr>Un site propice à l’innovation </vt:lpstr>
      <vt:lpstr>Les axes d’expérimentation</vt:lpstr>
      <vt:lpstr>Calendrier</vt:lpstr>
      <vt:lpstr>Eléments financiers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Candidature à l’AMI Engagés pour la qualité du logement de demain</dc:title>
  <dc:creator>Compte Microsoft</dc:creator>
  <cp:lastModifiedBy>Maisonneuve Léa</cp:lastModifiedBy>
  <cp:revision>12</cp:revision>
  <dcterms:created xsi:type="dcterms:W3CDTF">2021-11-29T13:31:05Z</dcterms:created>
  <dcterms:modified xsi:type="dcterms:W3CDTF">2022-02-23T13:46:07Z</dcterms:modified>
</cp:coreProperties>
</file>